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73C958-716C-4D75-81DB-9A98A8D573FD}" type="datetimeFigureOut">
              <a:rPr lang="en-US" smtClean="0"/>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1040898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73C958-716C-4D75-81DB-9A98A8D573FD}" type="datetimeFigureOut">
              <a:rPr lang="en-US" smtClean="0"/>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2610832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73C958-716C-4D75-81DB-9A98A8D573FD}" type="datetimeFigureOut">
              <a:rPr lang="en-US" smtClean="0"/>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1459008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73C958-716C-4D75-81DB-9A98A8D573FD}" type="datetimeFigureOut">
              <a:rPr lang="en-US" smtClean="0"/>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2714425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73C958-716C-4D75-81DB-9A98A8D573FD}" type="datetimeFigureOut">
              <a:rPr lang="en-US" smtClean="0"/>
              <a:t>3/9/2011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146441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73C958-716C-4D75-81DB-9A98A8D573FD}" type="datetimeFigureOut">
              <a:rPr lang="en-US" smtClean="0"/>
              <a:t>3/9/2011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981509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73C958-716C-4D75-81DB-9A98A8D573FD}" type="datetimeFigureOut">
              <a:rPr lang="en-US" smtClean="0"/>
              <a:t>3/9/2011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115065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73C958-716C-4D75-81DB-9A98A8D573FD}" type="datetimeFigureOut">
              <a:rPr lang="en-US" smtClean="0"/>
              <a:t>3/9/2011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3272072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73C958-716C-4D75-81DB-9A98A8D573FD}" type="datetimeFigureOut">
              <a:rPr lang="en-US" smtClean="0"/>
              <a:t>3/9/2011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1763972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73C958-716C-4D75-81DB-9A98A8D573FD}" type="datetimeFigureOut">
              <a:rPr lang="en-US" smtClean="0"/>
              <a:t>3/9/2011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1503069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73C958-716C-4D75-81DB-9A98A8D573FD}" type="datetimeFigureOut">
              <a:rPr lang="en-US" smtClean="0"/>
              <a:t>3/9/2011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AD16FC-0E05-4CC7-93B4-1FFDE66CD236}" type="slidenum">
              <a:rPr lang="en-US" smtClean="0"/>
              <a:t>‹#›</a:t>
            </a:fld>
            <a:endParaRPr lang="en-US"/>
          </a:p>
        </p:txBody>
      </p:sp>
    </p:spTree>
    <p:extLst>
      <p:ext uri="{BB962C8B-B14F-4D97-AF65-F5344CB8AC3E}">
        <p14:creationId xmlns:p14="http://schemas.microsoft.com/office/powerpoint/2010/main" val="2845263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3C958-716C-4D75-81DB-9A98A8D573FD}" type="datetimeFigureOut">
              <a:rPr lang="en-US" smtClean="0"/>
              <a:t>3/9/2011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AD16FC-0E05-4CC7-93B4-1FFDE66CD236}" type="slidenum">
              <a:rPr lang="en-US" smtClean="0"/>
              <a:t>‹#›</a:t>
            </a:fld>
            <a:endParaRPr lang="en-US"/>
          </a:p>
        </p:txBody>
      </p:sp>
    </p:spTree>
    <p:extLst>
      <p:ext uri="{BB962C8B-B14F-4D97-AF65-F5344CB8AC3E}">
        <p14:creationId xmlns:p14="http://schemas.microsoft.com/office/powerpoint/2010/main" val="18342538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598" y="200891"/>
            <a:ext cx="8686801"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819400" y="4715239"/>
            <a:ext cx="5941884" cy="923330"/>
          </a:xfrm>
          <a:prstGeom prst="rect">
            <a:avLst/>
          </a:prstGeom>
          <a:noFill/>
          <a:ln>
            <a:noFill/>
          </a:ln>
          <a:effectLst>
            <a:glow rad="101600">
              <a:schemeClr val="accent4">
                <a:lumMod val="50000"/>
                <a:alpha val="60000"/>
              </a:schemeClr>
            </a:glow>
            <a:outerShdw blurRad="50800" dist="50800" dir="5400000" algn="ctr" rotWithShape="0">
              <a:srgbClr val="000000">
                <a:alpha val="99000"/>
              </a:srgbClr>
            </a:outerShdw>
            <a:reflection blurRad="6350" stA="50000" endA="300" endPos="55500" dist="101600" dir="5400000" sy="-100000" algn="bl" rotWithShape="0"/>
          </a:effectLst>
        </p:spPr>
        <p:txBody>
          <a:bodyPr wrap="none" lIns="91440" tIns="45720" rIns="91440" bIns="45720">
            <a:spAutoFit/>
            <a:scene3d>
              <a:camera prst="orthographicFront">
                <a:rot lat="0" lon="0" rev="0"/>
              </a:camera>
              <a:lightRig rig="soft" dir="t">
                <a:rot lat="0" lon="0" rev="10800000"/>
              </a:lightRig>
            </a:scene3d>
            <a:sp3d>
              <a:bevelT w="27940" h="12700"/>
              <a:contourClr>
                <a:srgbClr val="DDDDDD"/>
              </a:contourClr>
            </a:sp3d>
          </a:bodyPr>
          <a:lstStyle/>
          <a:p>
            <a:pPr algn="ctr"/>
            <a:r>
              <a:rPr lang="en-US" sz="5400" b="1" cap="none" spc="150" dirty="0" smtClean="0">
                <a:ln w="11430"/>
                <a:blipFill>
                  <a:blip r:embed="rId3"/>
                  <a:stretch>
                    <a:fillRect/>
                  </a:stretch>
                </a:blipFill>
                <a:effectLst>
                  <a:outerShdw blurRad="25400" algn="tl" rotWithShape="0">
                    <a:srgbClr val="000000">
                      <a:alpha val="43000"/>
                    </a:srgbClr>
                  </a:outerShdw>
                </a:effectLst>
              </a:rPr>
              <a:t>Grace </a:t>
            </a:r>
            <a:r>
              <a:rPr lang="en-US" sz="5400" b="1" cap="none" spc="150" dirty="0" err="1" smtClean="0">
                <a:ln w="11430"/>
                <a:blipFill>
                  <a:blip r:embed="rId3"/>
                  <a:stretch>
                    <a:fillRect/>
                  </a:stretch>
                </a:blipFill>
                <a:effectLst>
                  <a:outerShdw blurRad="25400" algn="tl" rotWithShape="0">
                    <a:srgbClr val="000000">
                      <a:alpha val="43000"/>
                    </a:srgbClr>
                  </a:outerShdw>
                </a:effectLst>
              </a:rPr>
              <a:t>Derieux</a:t>
            </a:r>
            <a:r>
              <a:rPr lang="en-US" sz="5400" b="1" cap="none" spc="150" dirty="0" smtClean="0">
                <a:ln w="11430"/>
                <a:blipFill>
                  <a:blip r:embed="rId3"/>
                  <a:stretch>
                    <a:fillRect/>
                  </a:stretch>
                </a:blipFill>
                <a:effectLst>
                  <a:outerShdw blurRad="25400" algn="tl" rotWithShape="0">
                    <a:srgbClr val="000000">
                      <a:alpha val="43000"/>
                    </a:srgbClr>
                  </a:outerShdw>
                </a:effectLst>
              </a:rPr>
              <a:t> Ruiz</a:t>
            </a:r>
            <a:endParaRPr lang="en-US" sz="5400" b="1" cap="none" spc="150" dirty="0">
              <a:ln w="11430"/>
              <a:blipFill>
                <a:blip r:embed="rId3"/>
                <a:stretch>
                  <a:fillRect/>
                </a:stretch>
              </a:blipFill>
              <a:effectLst>
                <a:outerShdw blurRad="25400" algn="tl" rotWithShape="0">
                  <a:srgbClr val="000000">
                    <a:alpha val="43000"/>
                  </a:srgbClr>
                </a:outerShdw>
              </a:effectLst>
            </a:endParaRPr>
          </a:p>
        </p:txBody>
      </p:sp>
      <p:sp>
        <p:nvSpPr>
          <p:cNvPr id="5" name="Down Arrow 4"/>
          <p:cNvSpPr/>
          <p:nvPr/>
        </p:nvSpPr>
        <p:spPr>
          <a:xfrm>
            <a:off x="3048000" y="4484407"/>
            <a:ext cx="457200" cy="4616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2556164" y="5141036"/>
            <a:ext cx="457200" cy="2241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623021" y="4371974"/>
            <a:ext cx="1307157" cy="2462213"/>
          </a:xfrm>
          <a:prstGeom prst="rect">
            <a:avLst/>
          </a:prstGeom>
          <a:noFill/>
        </p:spPr>
        <p:txBody>
          <a:bodyPr wrap="square" lIns="91440" tIns="45720" rIns="91440" bIns="45720">
            <a:spAutoFit/>
          </a:bodyPr>
          <a:lstStyle/>
          <a:p>
            <a:pPr algn="ctr"/>
            <a:r>
              <a:rPr lang="en-US" sz="4800" b="1" cap="all" spc="0"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G</a:t>
            </a:r>
          </a:p>
          <a:p>
            <a:pPr algn="ctr"/>
            <a:r>
              <a:rPr lang="en-US" sz="2400"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R</a:t>
            </a:r>
          </a:p>
          <a:p>
            <a:pPr algn="ctr"/>
            <a:r>
              <a:rPr lang="en-US" sz="3600" b="1" cap="all" spc="0"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A</a:t>
            </a:r>
          </a:p>
          <a:p>
            <a:pPr algn="ctr"/>
            <a:r>
              <a:rPr lang="en-US" sz="1400" b="1" cap="all"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C</a:t>
            </a:r>
          </a:p>
          <a:p>
            <a:pPr algn="ctr"/>
            <a:r>
              <a:rPr lang="en-US" sz="3200" b="1" cap="all" spc="0" dirty="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rPr>
              <a:t>e</a:t>
            </a:r>
          </a:p>
        </p:txBody>
      </p:sp>
      <p:sp>
        <p:nvSpPr>
          <p:cNvPr id="8" name="Rectangle 7"/>
          <p:cNvSpPr/>
          <p:nvPr/>
        </p:nvSpPr>
        <p:spPr>
          <a:xfrm>
            <a:off x="3679925" y="5791200"/>
            <a:ext cx="500506" cy="584775"/>
          </a:xfrm>
          <a:prstGeom prst="rect">
            <a:avLst/>
          </a:prstGeom>
          <a:solidFill>
            <a:schemeClr val="bg1"/>
          </a:solid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9" name="Rectangle 8"/>
          <p:cNvSpPr/>
          <p:nvPr/>
        </p:nvSpPr>
        <p:spPr>
          <a:xfrm rot="447093">
            <a:off x="4132224" y="5627177"/>
            <a:ext cx="522899" cy="923330"/>
          </a:xfrm>
          <a:prstGeom prst="rect">
            <a:avLst/>
          </a:prstGeom>
          <a:solidFill>
            <a:schemeClr val="bg2">
              <a:lumMod val="75000"/>
            </a:schemeClr>
          </a:solid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0" name="Rectangle 9"/>
          <p:cNvSpPr/>
          <p:nvPr/>
        </p:nvSpPr>
        <p:spPr>
          <a:xfrm>
            <a:off x="4645297" y="5468962"/>
            <a:ext cx="574195" cy="923330"/>
          </a:xfrm>
          <a:prstGeom prst="rect">
            <a:avLst/>
          </a:prstGeom>
          <a:solidFill>
            <a:schemeClr val="bg1">
              <a:lumMod val="85000"/>
            </a:schemeClr>
          </a:solid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1" name="Rectangle 10"/>
          <p:cNvSpPr/>
          <p:nvPr/>
        </p:nvSpPr>
        <p:spPr>
          <a:xfrm rot="21098872">
            <a:off x="5138147" y="5597169"/>
            <a:ext cx="360996" cy="923330"/>
          </a:xfrm>
          <a:prstGeom prst="rect">
            <a:avLst/>
          </a:prstGeom>
          <a:solidFill>
            <a:schemeClr val="tx1">
              <a:lumMod val="95000"/>
              <a:lumOff val="5000"/>
            </a:schemeClr>
          </a:solid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i</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12" name="Rectangle 11"/>
          <p:cNvSpPr/>
          <p:nvPr/>
        </p:nvSpPr>
        <p:spPr>
          <a:xfrm>
            <a:off x="5536580" y="5657185"/>
            <a:ext cx="767260" cy="923330"/>
          </a:xfrm>
          <a:prstGeom prst="rect">
            <a:avLst/>
          </a:prstGeom>
          <a:solidFill>
            <a:schemeClr val="tx2">
              <a:lumMod val="20000"/>
              <a:lumOff val="80000"/>
            </a:schemeClr>
          </a:solid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cap="none" spc="0" dirty="0" smtClean="0">
                <a:ln/>
                <a:solidFill>
                  <a:schemeClr val="accent3"/>
                </a:solidFill>
                <a:effectLst/>
              </a:rPr>
              <a:t>e</a:t>
            </a:r>
            <a:endParaRPr lang="en-US" sz="5400" b="1" cap="none" spc="0" dirty="0">
              <a:ln/>
              <a:solidFill>
                <a:schemeClr val="accent3"/>
              </a:solidFill>
              <a:effectLst/>
            </a:endParaRPr>
          </a:p>
        </p:txBody>
      </p:sp>
      <p:sp>
        <p:nvSpPr>
          <p:cNvPr id="13" name="Rectangle 12"/>
          <p:cNvSpPr/>
          <p:nvPr/>
        </p:nvSpPr>
        <p:spPr>
          <a:xfrm rot="20781260">
            <a:off x="6250204" y="5564454"/>
            <a:ext cx="636713" cy="92333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U</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4" name="Rectangle 13"/>
          <p:cNvSpPr/>
          <p:nvPr/>
        </p:nvSpPr>
        <p:spPr>
          <a:xfrm>
            <a:off x="6744632" y="5564454"/>
            <a:ext cx="484427" cy="92333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x</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817175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274838"/>
            <a:ext cx="4572000" cy="2308324"/>
          </a:xfrm>
          <a:prstGeom prst="rect">
            <a:avLst/>
          </a:prstGeom>
        </p:spPr>
        <p:txBody>
          <a:bodyPr>
            <a:spAutoFit/>
          </a:bodyPr>
          <a:lstStyle/>
          <a:p>
            <a:r>
              <a:rPr lang="en-US" dirty="0"/>
              <a:t>'Dada is like your hopes: nothing</a:t>
            </a:r>
          </a:p>
          <a:p>
            <a:r>
              <a:rPr lang="en-US" dirty="0"/>
              <a:t>like your paradise: nothing</a:t>
            </a:r>
          </a:p>
          <a:p>
            <a:r>
              <a:rPr lang="en-US" dirty="0"/>
              <a:t>like your idols: nothing</a:t>
            </a:r>
          </a:p>
          <a:p>
            <a:r>
              <a:rPr lang="en-US" dirty="0"/>
              <a:t>like your heroes: nothing</a:t>
            </a:r>
          </a:p>
          <a:p>
            <a:r>
              <a:rPr lang="en-US" dirty="0"/>
              <a:t>like your artists: nothing</a:t>
            </a:r>
          </a:p>
          <a:p>
            <a:r>
              <a:rPr lang="en-US" dirty="0"/>
              <a:t>like your religions: nothing'</a:t>
            </a:r>
          </a:p>
          <a:p>
            <a:r>
              <a:rPr lang="en-US" dirty="0"/>
              <a:t>—Francis </a:t>
            </a:r>
            <a:r>
              <a:rPr lang="en-US" dirty="0" err="1"/>
              <a:t>Picabia</a:t>
            </a:r>
            <a:endParaRPr lang="en-US" dirty="0"/>
          </a:p>
          <a:p>
            <a:endParaRPr lang="en-US" dirty="0"/>
          </a:p>
        </p:txBody>
      </p:sp>
    </p:spTree>
    <p:extLst>
      <p:ext uri="{BB962C8B-B14F-4D97-AF65-F5344CB8AC3E}">
        <p14:creationId xmlns:p14="http://schemas.microsoft.com/office/powerpoint/2010/main" val="962352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duotone>
              <a:prstClr val="black"/>
              <a:schemeClr val="accent2">
                <a:tint val="45000"/>
                <a:satMod val="400000"/>
              </a:schemeClr>
            </a:duotone>
            <a:extLst>
              <a:ext uri="{BEBA8EAE-BF5A-486C-A8C5-ECC9F3942E4B}">
                <a14:imgProps xmlns:a14="http://schemas.microsoft.com/office/drawing/2010/main">
                  <a14:imgLayer r:embed="rId3">
                    <a14:imgEffect>
                      <a14:artisticPencilSketch/>
                    </a14:imgEffect>
                    <a14:imgEffect>
                      <a14:sharpenSoften amount="1000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457200" y="304800"/>
            <a:ext cx="8229599" cy="5867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5591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7194" y="3505200"/>
            <a:ext cx="2586806" cy="3276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676400" y="520005"/>
            <a:ext cx="620683" cy="923330"/>
          </a:xfrm>
          <a:prstGeom prst="rect">
            <a:avLst/>
          </a:prstGeom>
          <a:solidFill>
            <a:schemeClr val="tx1"/>
          </a:solid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D</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Rectangle 4"/>
          <p:cNvSpPr/>
          <p:nvPr/>
        </p:nvSpPr>
        <p:spPr>
          <a:xfrm>
            <a:off x="3200400" y="427899"/>
            <a:ext cx="604654" cy="923330"/>
          </a:xfrm>
          <a:prstGeom prst="rect">
            <a:avLst/>
          </a:prstGeom>
          <a:solidFill>
            <a:schemeClr val="accent2">
              <a:lumMod val="75000"/>
            </a:schemeClr>
          </a:solid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Rectangle 5"/>
          <p:cNvSpPr/>
          <p:nvPr/>
        </p:nvSpPr>
        <p:spPr>
          <a:xfrm rot="506149">
            <a:off x="2693518" y="661472"/>
            <a:ext cx="556563" cy="923330"/>
          </a:xfrm>
          <a:prstGeom prst="rect">
            <a:avLst/>
          </a:prstGeom>
          <a:noFill/>
          <a:ln w="28575">
            <a:solidFill>
              <a:schemeClr val="tx1"/>
            </a:solidFill>
          </a:ln>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d</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Rectangle 6"/>
          <p:cNvSpPr/>
          <p:nvPr/>
        </p:nvSpPr>
        <p:spPr>
          <a:xfrm rot="21052186">
            <a:off x="2262446" y="463791"/>
            <a:ext cx="526105" cy="923330"/>
          </a:xfrm>
          <a:prstGeom prst="rect">
            <a:avLst/>
          </a:prstGeom>
          <a:solidFill>
            <a:schemeClr val="tx2">
              <a:lumMod val="60000"/>
              <a:lumOff val="40000"/>
            </a:schemeClr>
          </a:solid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8" name="Rectangle 7"/>
          <p:cNvSpPr/>
          <p:nvPr/>
        </p:nvSpPr>
        <p:spPr>
          <a:xfrm rot="1030409">
            <a:off x="3805054" y="697302"/>
            <a:ext cx="354584" cy="92333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Rectangle 8"/>
          <p:cNvSpPr/>
          <p:nvPr/>
        </p:nvSpPr>
        <p:spPr>
          <a:xfrm>
            <a:off x="4191000" y="499683"/>
            <a:ext cx="460382" cy="923330"/>
          </a:xfrm>
          <a:prstGeom prst="rect">
            <a:avLst/>
          </a:prstGeom>
          <a:blipFill>
            <a:blip r:embed="rId4"/>
            <a:tile tx="0" ty="0" sx="100000" sy="100000" flip="none" algn="tl"/>
          </a:blip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s</a:t>
            </a:r>
            <a:endParaRPr lang="en-US" sz="5400" b="1" cap="none" spc="0" dirty="0">
              <a:ln w="50800"/>
              <a:solidFill>
                <a:schemeClr val="bg1">
                  <a:shade val="50000"/>
                </a:schemeClr>
              </a:solidFill>
              <a:effectLst/>
            </a:endParaRPr>
          </a:p>
        </p:txBody>
      </p:sp>
      <p:sp>
        <p:nvSpPr>
          <p:cNvPr id="10" name="Rectangle 9"/>
          <p:cNvSpPr/>
          <p:nvPr/>
        </p:nvSpPr>
        <p:spPr>
          <a:xfrm>
            <a:off x="4651382" y="697302"/>
            <a:ext cx="790601" cy="923330"/>
          </a:xfrm>
          <a:prstGeom prst="rect">
            <a:avLst/>
          </a:prstGeom>
          <a:solidFill>
            <a:schemeClr val="accent2">
              <a:lumMod val="20000"/>
              <a:lumOff val="80000"/>
            </a:schemeClr>
          </a:solid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1" name="Rectangle 10"/>
          <p:cNvSpPr/>
          <p:nvPr/>
        </p:nvSpPr>
        <p:spPr>
          <a:xfrm>
            <a:off x="5932343" y="625642"/>
            <a:ext cx="369012" cy="92333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2" name="Rectangle 11"/>
          <p:cNvSpPr/>
          <p:nvPr/>
        </p:nvSpPr>
        <p:spPr>
          <a:xfrm rot="768846">
            <a:off x="6301355" y="489536"/>
            <a:ext cx="511679" cy="923330"/>
          </a:xfrm>
          <a:prstGeom prst="rect">
            <a:avLst/>
          </a:prstGeom>
          <a:blipFill>
            <a:blip r:embed="rId6"/>
            <a:tile tx="0" ty="0" sx="100000" sy="100000" flip="none" algn="tl"/>
          </a:blip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3" name="Rectangle 12"/>
          <p:cNvSpPr/>
          <p:nvPr/>
        </p:nvSpPr>
        <p:spPr>
          <a:xfrm>
            <a:off x="6984808" y="787359"/>
            <a:ext cx="375424" cy="923330"/>
          </a:xfrm>
          <a:prstGeom prst="rect">
            <a:avLst/>
          </a:prstGeom>
          <a:noFill/>
          <a:ln w="9525">
            <a:solidFill>
              <a:schemeClr val="tx1"/>
            </a:solidFill>
          </a:ln>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4" name="Rectangle 13"/>
          <p:cNvSpPr/>
          <p:nvPr/>
        </p:nvSpPr>
        <p:spPr>
          <a:xfrm rot="607439">
            <a:off x="7277241" y="889564"/>
            <a:ext cx="341760" cy="769441"/>
          </a:xfrm>
          <a:prstGeom prst="rect">
            <a:avLst/>
          </a:prstGeom>
          <a:blipFill>
            <a:blip r:embed="rId7"/>
            <a:tile tx="0" ty="0" sx="100000" sy="100000" flip="none" algn="tl"/>
          </a:blipFill>
        </p:spPr>
        <p:txBody>
          <a:bodyPr wrap="none" lIns="91440" tIns="45720" rIns="91440" bIns="45720">
            <a:spAutoFit/>
          </a:bodyPr>
          <a:lstStyle/>
          <a:p>
            <a:pPr algn="ctr"/>
            <a:r>
              <a:rPr lang="en-US" sz="4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a:t>
            </a:r>
            <a:endParaRPr lang="en-US" sz="4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15" name="Rectangle 14"/>
          <p:cNvSpPr/>
          <p:nvPr/>
        </p:nvSpPr>
        <p:spPr>
          <a:xfrm>
            <a:off x="7597053" y="787359"/>
            <a:ext cx="369012" cy="923330"/>
          </a:xfrm>
          <a:prstGeom prst="rect">
            <a:avLst/>
          </a:prstGeom>
          <a:solidFill>
            <a:srgbClr val="00B050"/>
          </a:solid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7" name="TextBox 16"/>
          <p:cNvSpPr txBox="1"/>
          <p:nvPr/>
        </p:nvSpPr>
        <p:spPr>
          <a:xfrm>
            <a:off x="914400" y="2209800"/>
            <a:ext cx="6258120" cy="4247317"/>
          </a:xfrm>
          <a:prstGeom prst="rect">
            <a:avLst/>
          </a:prstGeom>
          <a:noFill/>
        </p:spPr>
        <p:txBody>
          <a:bodyPr wrap="square" rtlCol="0">
            <a:spAutoFit/>
          </a:bodyPr>
          <a:lstStyle/>
          <a:p>
            <a:r>
              <a:rPr lang="en-US" dirty="0" smtClean="0">
                <a:latin typeface="Aatrix OCR A Extended" pitchFamily="1" charset="0"/>
              </a:rPr>
              <a:t>Cultural Movement</a:t>
            </a:r>
          </a:p>
          <a:p>
            <a:endParaRPr lang="en-US" dirty="0" smtClean="0">
              <a:latin typeface="Aatrix OCR A Extended" pitchFamily="1" charset="0"/>
            </a:endParaRPr>
          </a:p>
          <a:p>
            <a:r>
              <a:rPr lang="en-US" dirty="0">
                <a:latin typeface="Aatrix OCR A Extended" pitchFamily="1" charset="0"/>
              </a:rPr>
              <a:t>P</a:t>
            </a:r>
            <a:r>
              <a:rPr lang="en-US" dirty="0" smtClean="0">
                <a:latin typeface="Aatrix OCR A Extended" pitchFamily="1" charset="0"/>
              </a:rPr>
              <a:t>rimarily involved visual arts, literature—poetry, art manifestoes, art theory—theatre, and graphic design</a:t>
            </a:r>
          </a:p>
          <a:p>
            <a:endParaRPr lang="en-US" dirty="0" smtClean="0">
              <a:latin typeface="Aatrix OCR A Extended" pitchFamily="1" charset="0"/>
            </a:endParaRPr>
          </a:p>
          <a:p>
            <a:r>
              <a:rPr lang="en-US" dirty="0" smtClean="0">
                <a:latin typeface="Aatrix OCR A Extended" pitchFamily="1" charset="0"/>
              </a:rPr>
              <a:t>Started at Zurich</a:t>
            </a:r>
          </a:p>
          <a:p>
            <a:endParaRPr lang="en-US" dirty="0" smtClean="0">
              <a:latin typeface="Aatrix OCR A Extended" pitchFamily="1" charset="0"/>
            </a:endParaRPr>
          </a:p>
          <a:p>
            <a:r>
              <a:rPr lang="en-US" dirty="0" smtClean="0">
                <a:latin typeface="Aatrix OCR A Extended" pitchFamily="1" charset="0"/>
              </a:rPr>
              <a:t>Began as an anti war response (World War I)</a:t>
            </a:r>
          </a:p>
          <a:p>
            <a:endParaRPr lang="en-US" dirty="0">
              <a:latin typeface="Aatrix OCR A Extended" pitchFamily="1" charset="0"/>
            </a:endParaRPr>
          </a:p>
          <a:p>
            <a:r>
              <a:rPr lang="en-US" dirty="0">
                <a:latin typeface="Aatrix OCR A Extended" pitchFamily="1" charset="0"/>
              </a:rPr>
              <a:t>P</a:t>
            </a:r>
            <a:r>
              <a:rPr lang="en-US" dirty="0" smtClean="0">
                <a:latin typeface="Aatrix OCR A Extended" pitchFamily="1" charset="0"/>
              </a:rPr>
              <a:t>rotest against the bourgeois nationalist and colonialist interests</a:t>
            </a:r>
          </a:p>
          <a:p>
            <a:endParaRPr lang="en-US" dirty="0">
              <a:latin typeface="Aatrix OCR A Extended" pitchFamily="1" charset="0"/>
            </a:endParaRPr>
          </a:p>
          <a:p>
            <a:r>
              <a:rPr lang="en-US" dirty="0" smtClean="0">
                <a:latin typeface="Aatrix OCR A Extended" pitchFamily="1" charset="0"/>
              </a:rPr>
              <a:t>Dada was not art, it was "anti-art".</a:t>
            </a:r>
          </a:p>
          <a:p>
            <a:endParaRPr lang="en-US" dirty="0">
              <a:latin typeface="Aatrix OCR A Extended" pitchFamily="1" charset="0"/>
            </a:endParaRPr>
          </a:p>
        </p:txBody>
      </p:sp>
    </p:spTree>
    <p:extLst>
      <p:ext uri="{BB962C8B-B14F-4D97-AF65-F5344CB8AC3E}">
        <p14:creationId xmlns:p14="http://schemas.microsoft.com/office/powerpoint/2010/main" val="49445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413338"/>
            <a:ext cx="4572000" cy="2585323"/>
          </a:xfrm>
          <a:prstGeom prst="rect">
            <a:avLst/>
          </a:prstGeom>
        </p:spPr>
        <p:txBody>
          <a:bodyPr>
            <a:spAutoFit/>
          </a:bodyPr>
          <a:lstStyle/>
          <a:p>
            <a:r>
              <a:rPr lang="en-US" dirty="0" smtClean="0"/>
              <a:t>We had lost confidence in our culture. Everything had to be demolished. We would begin again after the tabula rasa. At the Cabaret Voltaire we began by shocking common sense, public opinion, education, institutions, museums, good taste, in short, the whole prevailing order.</a:t>
            </a:r>
          </a:p>
          <a:p>
            <a:pPr algn="r"/>
            <a:r>
              <a:rPr lang="en-US" dirty="0" smtClean="0"/>
              <a:t>-Marcel </a:t>
            </a:r>
            <a:r>
              <a:rPr lang="en-US" dirty="0" err="1" smtClean="0"/>
              <a:t>Janco</a:t>
            </a:r>
            <a:endParaRPr lang="en-US" dirty="0" smtClean="0"/>
          </a:p>
          <a:p>
            <a:pPr algn="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52400"/>
            <a:ext cx="6477000" cy="2260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60617">
            <a:off x="453522" y="1066800"/>
            <a:ext cx="1757362" cy="311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81433">
            <a:off x="1310120" y="444669"/>
            <a:ext cx="962025" cy="698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9000" y="204905"/>
            <a:ext cx="1752601"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81350" y="4800600"/>
            <a:ext cx="2857500"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0696612">
            <a:off x="1673413" y="4595812"/>
            <a:ext cx="1276350"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04479" y="4800600"/>
            <a:ext cx="1128713" cy="867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9853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2667000"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886200" y="533400"/>
            <a:ext cx="4876800" cy="1107996"/>
          </a:xfrm>
          <a:prstGeom prst="rect">
            <a:avLst/>
          </a:prstGeom>
          <a:noFill/>
        </p:spPr>
        <p:txBody>
          <a:bodyPr wrap="square" rtlCol="0">
            <a:spAutoFit/>
          </a:bodyPr>
          <a:lstStyle/>
          <a:p>
            <a:r>
              <a:rPr lang="en-US" sz="6600" dirty="0" smtClean="0">
                <a:latin typeface="Baveuse" pitchFamily="2" charset="0"/>
              </a:rPr>
              <a:t>Artists</a:t>
            </a:r>
            <a:endParaRPr lang="en-US" sz="6600" dirty="0">
              <a:latin typeface="Baveuse" pitchFamily="2" charset="0"/>
            </a:endParaRPr>
          </a:p>
        </p:txBody>
      </p:sp>
      <p:sp>
        <p:nvSpPr>
          <p:cNvPr id="3" name="TextBox 2"/>
          <p:cNvSpPr txBox="1"/>
          <p:nvPr/>
        </p:nvSpPr>
        <p:spPr>
          <a:xfrm>
            <a:off x="2819400" y="1641396"/>
            <a:ext cx="5943600" cy="3416320"/>
          </a:xfrm>
          <a:prstGeom prst="rect">
            <a:avLst/>
          </a:prstGeom>
          <a:noFill/>
        </p:spPr>
        <p:txBody>
          <a:bodyPr wrap="square" rtlCol="0">
            <a:spAutoFit/>
          </a:bodyPr>
          <a:lstStyle/>
          <a:p>
            <a:r>
              <a:rPr lang="en-US" sz="3600" dirty="0" err="1" smtClean="0">
                <a:latin typeface="Earwig Factory" pitchFamily="2" charset="0"/>
              </a:rPr>
              <a:t>HUGo</a:t>
            </a:r>
            <a:r>
              <a:rPr lang="en-US" sz="3600" dirty="0" smtClean="0">
                <a:latin typeface="Earwig Factory" pitchFamily="2" charset="0"/>
              </a:rPr>
              <a:t> Ball</a:t>
            </a:r>
          </a:p>
          <a:p>
            <a:r>
              <a:rPr lang="en-US" sz="3600" dirty="0" err="1" smtClean="0">
                <a:latin typeface="Earwig Factory" pitchFamily="2" charset="0"/>
              </a:rPr>
              <a:t>hAns</a:t>
            </a:r>
            <a:r>
              <a:rPr lang="en-US" sz="3600" dirty="0" smtClean="0">
                <a:latin typeface="Earwig Factory" pitchFamily="2" charset="0"/>
              </a:rPr>
              <a:t> </a:t>
            </a:r>
            <a:r>
              <a:rPr lang="en-US" sz="3600" dirty="0" err="1" smtClean="0">
                <a:latin typeface="Earwig Factory" pitchFamily="2" charset="0"/>
              </a:rPr>
              <a:t>Ritcher</a:t>
            </a:r>
            <a:endParaRPr lang="en-US" sz="3600" dirty="0" smtClean="0">
              <a:latin typeface="Earwig Factory" pitchFamily="2" charset="0"/>
            </a:endParaRPr>
          </a:p>
          <a:p>
            <a:r>
              <a:rPr lang="en-US" sz="3600" dirty="0" smtClean="0">
                <a:latin typeface="Earwig Factory" pitchFamily="2" charset="0"/>
              </a:rPr>
              <a:t>Tristan </a:t>
            </a:r>
            <a:r>
              <a:rPr lang="en-US" sz="3600" dirty="0" err="1" smtClean="0">
                <a:latin typeface="Earwig Factory" pitchFamily="2" charset="0"/>
              </a:rPr>
              <a:t>Tzara</a:t>
            </a:r>
            <a:endParaRPr lang="en-US" sz="3600" dirty="0" smtClean="0">
              <a:latin typeface="Earwig Factory" pitchFamily="2" charset="0"/>
            </a:endParaRPr>
          </a:p>
          <a:p>
            <a:r>
              <a:rPr lang="en-US" sz="3600" dirty="0" smtClean="0">
                <a:latin typeface="Earwig Factory" pitchFamily="2" charset="0"/>
              </a:rPr>
              <a:t>Marcel Duchamp</a:t>
            </a:r>
          </a:p>
          <a:p>
            <a:endParaRPr lang="en-US" sz="3600" dirty="0" smtClean="0">
              <a:latin typeface="Earwig Factory" pitchFamily="2" charset="0"/>
            </a:endParaRPr>
          </a:p>
          <a:p>
            <a:endParaRPr lang="en-US" sz="3600" dirty="0">
              <a:latin typeface="Earwig Factory" pitchFamily="2" charset="0"/>
            </a:endParaRPr>
          </a:p>
        </p:txBody>
      </p:sp>
      <p:sp>
        <p:nvSpPr>
          <p:cNvPr id="4" name="TextBox 3"/>
          <p:cNvSpPr txBox="1"/>
          <p:nvPr/>
        </p:nvSpPr>
        <p:spPr>
          <a:xfrm>
            <a:off x="2362200" y="733455"/>
            <a:ext cx="1752600" cy="707886"/>
          </a:xfrm>
          <a:prstGeom prst="rect">
            <a:avLst/>
          </a:prstGeom>
          <a:noFill/>
        </p:spPr>
        <p:txBody>
          <a:bodyPr wrap="square" rtlCol="0">
            <a:spAutoFit/>
          </a:bodyPr>
          <a:lstStyle/>
          <a:p>
            <a:r>
              <a:rPr lang="en-US" sz="4000" dirty="0" smtClean="0">
                <a:latin typeface="Aharoni" pitchFamily="2" charset="-79"/>
                <a:cs typeface="Aharoni" pitchFamily="2" charset="-79"/>
              </a:rPr>
              <a:t>(</a:t>
            </a:r>
            <a:r>
              <a:rPr lang="en-US" sz="4000" dirty="0" smtClean="0">
                <a:solidFill>
                  <a:srgbClr val="FF0000"/>
                </a:solidFill>
                <a:latin typeface="Aharoni" pitchFamily="2" charset="-79"/>
                <a:cs typeface="Aharoni" pitchFamily="2" charset="-79"/>
              </a:rPr>
              <a:t>NOT</a:t>
            </a:r>
            <a:r>
              <a:rPr lang="en-US" sz="4000" dirty="0" smtClean="0">
                <a:latin typeface="Aharoni" pitchFamily="2" charset="-79"/>
                <a:cs typeface="Aharoni" pitchFamily="2" charset="-79"/>
              </a:rPr>
              <a:t>)</a:t>
            </a:r>
            <a:endParaRPr lang="en-US" sz="4000" dirty="0">
              <a:latin typeface="Aharoni" pitchFamily="2" charset="-79"/>
              <a:cs typeface="Aharoni" pitchFamily="2" charset="-79"/>
            </a:endParaRPr>
          </a:p>
        </p:txBody>
      </p:sp>
    </p:spTree>
    <p:extLst>
      <p:ext uri="{BB962C8B-B14F-4D97-AF65-F5344CB8AC3E}">
        <p14:creationId xmlns:p14="http://schemas.microsoft.com/office/powerpoint/2010/main" val="2617771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7959" y="2133600"/>
            <a:ext cx="28575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40073" y="228600"/>
            <a:ext cx="6477000" cy="2246769"/>
          </a:xfrm>
          <a:prstGeom prst="rect">
            <a:avLst/>
          </a:prstGeom>
          <a:noFill/>
        </p:spPr>
        <p:txBody>
          <a:bodyPr wrap="square" rtlCol="0">
            <a:spAutoFit/>
          </a:bodyPr>
          <a:lstStyle/>
          <a:p>
            <a:r>
              <a:rPr lang="en-US" sz="6600" dirty="0" smtClean="0">
                <a:solidFill>
                  <a:schemeClr val="tx2">
                    <a:lumMod val="75000"/>
                  </a:schemeClr>
                </a:solidFill>
                <a:latin typeface="Earwig Factory" pitchFamily="2" charset="0"/>
              </a:rPr>
              <a:t>Tristan </a:t>
            </a:r>
            <a:r>
              <a:rPr lang="en-US" sz="6600" dirty="0" err="1" smtClean="0">
                <a:solidFill>
                  <a:schemeClr val="tx2">
                    <a:lumMod val="75000"/>
                  </a:schemeClr>
                </a:solidFill>
                <a:latin typeface="Earwig Factory" pitchFamily="2" charset="0"/>
              </a:rPr>
              <a:t>Tzara</a:t>
            </a:r>
            <a:endParaRPr lang="en-US" sz="6600" dirty="0" smtClean="0">
              <a:solidFill>
                <a:schemeClr val="tx2">
                  <a:lumMod val="75000"/>
                </a:schemeClr>
              </a:solidFill>
              <a:latin typeface="Earwig Factory" pitchFamily="2" charset="0"/>
            </a:endParaRPr>
          </a:p>
          <a:p>
            <a:r>
              <a:rPr lang="en-US" dirty="0">
                <a:solidFill>
                  <a:schemeClr val="tx2">
                    <a:lumMod val="75000"/>
                  </a:schemeClr>
                </a:solidFill>
                <a:latin typeface="Aatrix OCR A Extended" pitchFamily="1" charset="0"/>
              </a:rPr>
              <a:t>Rumanian poet </a:t>
            </a:r>
          </a:p>
          <a:p>
            <a:r>
              <a:rPr lang="en-US" dirty="0">
                <a:solidFill>
                  <a:schemeClr val="tx2">
                    <a:lumMod val="75000"/>
                  </a:schemeClr>
                </a:solidFill>
                <a:latin typeface="Aatrix OCR A Extended" pitchFamily="1" charset="0"/>
              </a:rPr>
              <a:t>wrote the Dada Manifesto in 1918 </a:t>
            </a:r>
          </a:p>
          <a:p>
            <a:r>
              <a:rPr lang="en-US" dirty="0">
                <a:solidFill>
                  <a:schemeClr val="tx2">
                    <a:lumMod val="75000"/>
                  </a:schemeClr>
                </a:solidFill>
                <a:latin typeface="Aatrix OCR A Extended" pitchFamily="1" charset="0"/>
              </a:rPr>
              <a:t>credited with naming the Dada movement </a:t>
            </a:r>
          </a:p>
          <a:p>
            <a:endParaRPr lang="en-US" sz="2000" dirty="0">
              <a:solidFill>
                <a:schemeClr val="tx2">
                  <a:lumMod val="75000"/>
                </a:schemeClr>
              </a:solidFill>
              <a:latin typeface="Aatrix OCR A Extended" pitchFamily="1" charset="0"/>
            </a:endParaRPr>
          </a:p>
        </p:txBody>
      </p:sp>
      <p:sp>
        <p:nvSpPr>
          <p:cNvPr id="3" name="Rectangle 2"/>
          <p:cNvSpPr/>
          <p:nvPr/>
        </p:nvSpPr>
        <p:spPr>
          <a:xfrm>
            <a:off x="1066800" y="4800600"/>
            <a:ext cx="7543800" cy="1200329"/>
          </a:xfrm>
          <a:prstGeom prst="rect">
            <a:avLst/>
          </a:prstGeom>
          <a:ln cap="rnd">
            <a:solidFill>
              <a:schemeClr val="tx1"/>
            </a:solidFill>
            <a:prstDash val="dashDot"/>
            <a:bevel/>
          </a:ln>
        </p:spPr>
        <p:txBody>
          <a:bodyPr wrap="square">
            <a:spAutoFit/>
          </a:bodyPr>
          <a:lstStyle/>
          <a:p>
            <a:r>
              <a:rPr lang="en-US" dirty="0"/>
              <a:t>"I speak only of myself since I do not wish to convince, I have no right to drag others into my river, I oblige no one to follow me and everybody practices his art in his own way." </a:t>
            </a:r>
          </a:p>
          <a:p>
            <a:r>
              <a:rPr lang="en-US" dirty="0" smtClean="0"/>
              <a:t>- </a:t>
            </a:r>
            <a:r>
              <a:rPr lang="en-US" dirty="0"/>
              <a:t>Tristan </a:t>
            </a:r>
            <a:r>
              <a:rPr lang="en-US" dirty="0" err="1"/>
              <a:t>Tzara</a:t>
            </a:r>
            <a:r>
              <a:rPr lang="en-US" dirty="0"/>
              <a:t> "Dada Manifesto 1918" </a:t>
            </a:r>
          </a:p>
        </p:txBody>
      </p:sp>
    </p:spTree>
    <p:extLst>
      <p:ext uri="{BB962C8B-B14F-4D97-AF65-F5344CB8AC3E}">
        <p14:creationId xmlns:p14="http://schemas.microsoft.com/office/powerpoint/2010/main" val="3769975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228600"/>
            <a:ext cx="6096000" cy="3046988"/>
          </a:xfrm>
          <a:prstGeom prst="rect">
            <a:avLst/>
          </a:prstGeom>
          <a:noFill/>
        </p:spPr>
        <p:txBody>
          <a:bodyPr wrap="square" rtlCol="0">
            <a:spAutoFit/>
          </a:bodyPr>
          <a:lstStyle/>
          <a:p>
            <a:r>
              <a:rPr lang="en-US" sz="6600" dirty="0" smtClean="0">
                <a:solidFill>
                  <a:schemeClr val="accent2">
                    <a:lumMod val="75000"/>
                  </a:schemeClr>
                </a:solidFill>
                <a:latin typeface="Earwig Factory" pitchFamily="2" charset="0"/>
              </a:rPr>
              <a:t>Jean Arp</a:t>
            </a:r>
          </a:p>
          <a:p>
            <a:r>
              <a:rPr lang="en-US" dirty="0">
                <a:solidFill>
                  <a:schemeClr val="accent2">
                    <a:lumMod val="75000"/>
                  </a:schemeClr>
                </a:solidFill>
                <a:latin typeface="Aatrix OCR A Extended" pitchFamily="1" charset="0"/>
              </a:rPr>
              <a:t>sculptor, painter, poet. </a:t>
            </a:r>
          </a:p>
          <a:p>
            <a:r>
              <a:rPr lang="en-US" dirty="0">
                <a:solidFill>
                  <a:schemeClr val="accent2">
                    <a:lumMod val="75000"/>
                  </a:schemeClr>
                </a:solidFill>
                <a:latin typeface="Aatrix OCR A Extended" pitchFamily="1" charset="0"/>
              </a:rPr>
              <a:t>introduced Germany to the movement of Dadaism. </a:t>
            </a:r>
          </a:p>
          <a:p>
            <a:endParaRPr lang="en-US" sz="6600" dirty="0">
              <a:solidFill>
                <a:schemeClr val="accent2">
                  <a:lumMod val="75000"/>
                </a:schemeClr>
              </a:solidFill>
              <a:latin typeface="Earwig Factory" pitchFamily="2"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828800"/>
            <a:ext cx="20955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066800" y="4749452"/>
            <a:ext cx="7010400" cy="1754326"/>
          </a:xfrm>
          <a:prstGeom prst="rect">
            <a:avLst/>
          </a:prstGeom>
        </p:spPr>
        <p:txBody>
          <a:bodyPr wrap="square">
            <a:spAutoFit/>
          </a:bodyPr>
          <a:lstStyle/>
          <a:p>
            <a:r>
              <a:rPr lang="en-US" dirty="0" smtClean="0"/>
              <a:t>“Soon </a:t>
            </a:r>
            <a:r>
              <a:rPr lang="en-US" dirty="0"/>
              <a:t>silence will have passed into legend. Man has turned his back on silence. Day after day he invents machines and devices that increase noise and distract humanity from the essence of life, contemplation, meditation. </a:t>
            </a:r>
            <a:r>
              <a:rPr lang="en-US" dirty="0" smtClean="0"/>
              <a:t>“</a:t>
            </a:r>
            <a:endParaRPr lang="en-US" dirty="0"/>
          </a:p>
          <a:p>
            <a:r>
              <a:rPr lang="en-US" dirty="0"/>
              <a:t>-</a:t>
            </a:r>
            <a:r>
              <a:rPr lang="en-US" dirty="0" smtClean="0"/>
              <a:t>Jean </a:t>
            </a:r>
            <a:r>
              <a:rPr lang="en-US" dirty="0"/>
              <a:t>Arp </a:t>
            </a:r>
          </a:p>
          <a:p>
            <a:endParaRPr lang="en-US" dirty="0"/>
          </a:p>
        </p:txBody>
      </p:sp>
    </p:spTree>
    <p:extLst>
      <p:ext uri="{BB962C8B-B14F-4D97-AF65-F5344CB8AC3E}">
        <p14:creationId xmlns:p14="http://schemas.microsoft.com/office/powerpoint/2010/main" val="1763441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381000"/>
            <a:ext cx="7010400" cy="1723549"/>
          </a:xfrm>
          <a:prstGeom prst="rect">
            <a:avLst/>
          </a:prstGeom>
          <a:noFill/>
        </p:spPr>
        <p:txBody>
          <a:bodyPr wrap="square" rtlCol="0">
            <a:spAutoFit/>
          </a:bodyPr>
          <a:lstStyle/>
          <a:p>
            <a:pPr algn="ctr"/>
            <a:r>
              <a:rPr lang="en-US" sz="6600" dirty="0" smtClean="0">
                <a:solidFill>
                  <a:schemeClr val="accent5">
                    <a:lumMod val="75000"/>
                  </a:schemeClr>
                </a:solidFill>
                <a:latin typeface="Earwig Factory" pitchFamily="2" charset="0"/>
              </a:rPr>
              <a:t>Hugo Ball</a:t>
            </a:r>
          </a:p>
          <a:p>
            <a:pPr algn="ctr"/>
            <a:r>
              <a:rPr lang="en-US" sz="2000" dirty="0" err="1">
                <a:solidFill>
                  <a:schemeClr val="accent5">
                    <a:lumMod val="75000"/>
                  </a:schemeClr>
                </a:solidFill>
                <a:latin typeface="Aatrix OCR A Extended" pitchFamily="1" charset="0"/>
              </a:rPr>
              <a:t>german</a:t>
            </a:r>
            <a:r>
              <a:rPr lang="en-US" sz="2000" dirty="0">
                <a:solidFill>
                  <a:schemeClr val="accent5">
                    <a:lumMod val="75000"/>
                  </a:schemeClr>
                </a:solidFill>
                <a:latin typeface="Aatrix OCR A Extended" pitchFamily="1" charset="0"/>
              </a:rPr>
              <a:t> poet and author </a:t>
            </a:r>
          </a:p>
          <a:p>
            <a:pPr algn="ctr"/>
            <a:endParaRPr lang="en-US" sz="2000" dirty="0">
              <a:solidFill>
                <a:schemeClr val="accent5">
                  <a:lumMod val="75000"/>
                </a:schemeClr>
              </a:solidFill>
              <a:latin typeface="Aatrix OCR A Extended" pitchFamily="1"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1828800"/>
            <a:ext cx="3503613"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1954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304800"/>
            <a:ext cx="5791200" cy="1723549"/>
          </a:xfrm>
          <a:prstGeom prst="rect">
            <a:avLst/>
          </a:prstGeom>
          <a:noFill/>
        </p:spPr>
        <p:txBody>
          <a:bodyPr wrap="square" rtlCol="0">
            <a:spAutoFit/>
          </a:bodyPr>
          <a:lstStyle/>
          <a:p>
            <a:r>
              <a:rPr lang="en-US" sz="6600" dirty="0" smtClean="0">
                <a:latin typeface="Earwig Factory" pitchFamily="2" charset="0"/>
              </a:rPr>
              <a:t>Marcel Duchamp</a:t>
            </a:r>
          </a:p>
          <a:p>
            <a:r>
              <a:rPr lang="en-US" sz="2000" dirty="0" err="1">
                <a:latin typeface="Aatrix OCR A Extended" pitchFamily="1" charset="0"/>
              </a:rPr>
              <a:t>american</a:t>
            </a:r>
            <a:r>
              <a:rPr lang="en-US" sz="2000" dirty="0">
                <a:latin typeface="Aatrix OCR A Extended" pitchFamily="1" charset="0"/>
              </a:rPr>
              <a:t> </a:t>
            </a:r>
            <a:r>
              <a:rPr lang="en-US" sz="2000" dirty="0" err="1">
                <a:latin typeface="Aatrix OCR A Extended" pitchFamily="1" charset="0"/>
              </a:rPr>
              <a:t>dadaist</a:t>
            </a:r>
            <a:r>
              <a:rPr lang="en-US" sz="2000" dirty="0">
                <a:latin typeface="Aatrix OCR A Extended" pitchFamily="1" charset="0"/>
              </a:rPr>
              <a:t> </a:t>
            </a:r>
          </a:p>
          <a:p>
            <a:endParaRPr lang="en-US" sz="2000" dirty="0">
              <a:latin typeface="Aatrix OCR A Extended" pitchFamily="1"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905001"/>
            <a:ext cx="38100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286000" y="5410200"/>
            <a:ext cx="4572000" cy="646331"/>
          </a:xfrm>
          <a:prstGeom prst="rect">
            <a:avLst/>
          </a:prstGeom>
        </p:spPr>
        <p:txBody>
          <a:bodyPr>
            <a:spAutoFit/>
          </a:bodyPr>
          <a:lstStyle/>
          <a:p>
            <a:r>
              <a:rPr lang="en-US" dirty="0" smtClean="0"/>
              <a:t>“I </a:t>
            </a:r>
            <a:r>
              <a:rPr lang="en-US" dirty="0"/>
              <a:t>don't believe in art. I believe in artists</a:t>
            </a:r>
            <a:r>
              <a:rPr lang="en-US" dirty="0" smtClean="0"/>
              <a:t>.” </a:t>
            </a:r>
            <a:endParaRPr lang="en-US" dirty="0"/>
          </a:p>
          <a:p>
            <a:r>
              <a:rPr lang="en-US" dirty="0"/>
              <a:t>Marcel Duchamp </a:t>
            </a:r>
          </a:p>
        </p:txBody>
      </p:sp>
    </p:spTree>
    <p:extLst>
      <p:ext uri="{BB962C8B-B14F-4D97-AF65-F5344CB8AC3E}">
        <p14:creationId xmlns:p14="http://schemas.microsoft.com/office/powerpoint/2010/main" val="9319023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TotalTime>
  <Words>333</Words>
  <Application>Microsoft Office PowerPoint</Application>
  <PresentationFormat>On-screen Show (4:3)</PresentationFormat>
  <Paragraphs>68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GDERIEUX1</dc:creator>
  <cp:lastModifiedBy>GDERIEUX1</cp:lastModifiedBy>
  <cp:revision>13</cp:revision>
  <dcterms:created xsi:type="dcterms:W3CDTF">2011-02-22T19:31:55Z</dcterms:created>
  <dcterms:modified xsi:type="dcterms:W3CDTF">2011-03-09T17:43:22Z</dcterms:modified>
</cp:coreProperties>
</file>